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3.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iblegateway.com/passage/?search=Matthew+21:33-46&amp;version=KJV"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6" TargetMode="External"/><Relationship Id="rId5" Type="http://schemas.openxmlformats.org/officeDocument/2006/relationships/hyperlink" Target="https://bcourses.berkeley.edu/courses/1487684"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assignments/8051996"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37"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76"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77"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80"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81"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The Watershed: 1870 as an Inflection Point</a:t>
            </a:r>
          </a:p>
        </p:txBody>
      </p:sp>
      <p:sp>
        <p:nvSpPr>
          <p:cNvPr id="84"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85"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8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1. My Grand Narrative"/>
          <p:cNvSpPr txBox="1"/>
          <p:nvPr>
            <p:ph type="title" idx="4294967295"/>
          </p:nvPr>
        </p:nvSpPr>
        <p:spPr>
          <a:xfrm>
            <a:off x="277663" y="-2"/>
            <a:ext cx="8572501" cy="1267126"/>
          </a:xfrm>
          <a:prstGeom prst="rect">
            <a:avLst/>
          </a:prstGeom>
        </p:spPr>
        <p:txBody>
          <a:bodyPr lIns="45718" tIns="45718" rIns="45718" bIns="45718"/>
          <a:lstStyle>
            <a:lvl1pPr defTabSz="265175">
              <a:defRPr sz="3480">
                <a:solidFill>
                  <a:srgbClr val="000080"/>
                </a:solidFill>
                <a:uFill>
                  <a:solidFill>
                    <a:srgbClr val="000000"/>
                  </a:solidFill>
                </a:uFill>
              </a:defRPr>
            </a:lvl1pPr>
          </a:lstStyle>
          <a:p>
            <a:pPr/>
            <a:r>
              <a:t>Why Is Professor DeLong Most Annoyed at Henry David Thoreau Here?</a:t>
            </a:r>
          </a:p>
        </p:txBody>
      </p:sp>
      <p:sp>
        <p:nvSpPr>
          <p:cNvPr id="91"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Thoreau's original “get off my lawn!”: </a:t>
            </a:r>
            <a:r>
              <a:rPr b="0">
                <a:latin typeface="Times New Roman"/>
                <a:ea typeface="Times New Roman"/>
                <a:cs typeface="Times New Roman"/>
                <a:sym typeface="Times New Roman"/>
              </a:rPr>
              <a:t>“We are in great haste to construct a magnetic telegraph from Maine to Texas, but Maine and Texas, it may be, have nothing important to communicate. Either is in such a predicament as the man who was earnest to be introduced to a distinguished deaf woman, but when he was presented, and one end of her ear trumpet was put into his hand, had nothing to say. As if the main object were to talk fast and not to talk sensibly... Perchance the first news that will leak through into the broad, flapping American ear will be that the Princess Adelaide has the whooping cough…”</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first sentence: “We… communicate.”</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second sentence: “Either… say.”</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The third sentence: “As… sensibly.”</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Fourth sentence: “Perchance… cough.”</a:t>
            </a:r>
          </a:p>
          <a:p>
            <a:pPr marL="288757" indent="-288757" defTabSz="329184">
              <a:spcBef>
                <a:spcPts val="800"/>
              </a:spcBef>
              <a:buSzPct val="100000"/>
              <a:buAutoNum type="alphaUcPeriod" startAt="1"/>
              <a:defRPr sz="1728">
                <a:uFill>
                  <a:solidFill>
                    <a:srgbClr val="000000"/>
                  </a:solidFill>
                </a:uFill>
                <a:latin typeface="Times New Roman"/>
                <a:ea typeface="Times New Roman"/>
                <a:cs typeface="Times New Roman"/>
                <a:sym typeface="Times New Roman"/>
              </a:defRPr>
            </a:pPr>
            <a:r>
              <a:t>None of the above</a:t>
            </a:r>
          </a:p>
        </p:txBody>
      </p:sp>
      <p:pic>
        <p:nvPicPr>
          <p:cNvPr id="92" name="Image" descr="Image"/>
          <p:cNvPicPr>
            <a:picLocks noChangeAspect="1"/>
          </p:cNvPicPr>
          <p:nvPr/>
        </p:nvPicPr>
        <p:blipFill>
          <a:blip r:embed="rId2">
            <a:extLst/>
          </a:blip>
          <a:stretch>
            <a:fillRect/>
          </a:stretch>
        </p:blipFill>
        <p:spPr>
          <a:xfrm>
            <a:off x="5294164" y="1267123"/>
            <a:ext cx="3556001" cy="29718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9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9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1. My Grand Narrative"/>
          <p:cNvSpPr txBox="1"/>
          <p:nvPr>
            <p:ph type="title" idx="4294967295"/>
          </p:nvPr>
        </p:nvSpPr>
        <p:spPr>
          <a:xfrm>
            <a:off x="277663" y="-2"/>
            <a:ext cx="8572501" cy="1267126"/>
          </a:xfrm>
          <a:prstGeom prst="rect">
            <a:avLst/>
          </a:prstGeom>
        </p:spPr>
        <p:txBody>
          <a:bodyPr lIns="45718" tIns="45718" rIns="45718" bIns="45718"/>
          <a:lstStyle>
            <a:lvl1pPr defTabSz="320039">
              <a:defRPr sz="4200">
                <a:solidFill>
                  <a:srgbClr val="000080"/>
                </a:solidFill>
                <a:uFill>
                  <a:solidFill>
                    <a:srgbClr val="000000"/>
                  </a:solidFill>
                </a:uFill>
              </a:defRPr>
            </a:lvl1pPr>
          </a:lstStyle>
          <a:p>
            <a:pPr/>
            <a:r>
              <a:t>Principle Cause of the Watershed</a:t>
            </a:r>
          </a:p>
        </p:txBody>
      </p:sp>
      <p:sp>
        <p:nvSpPr>
          <p:cNvPr id="10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1100"/>
              </a:spcBef>
              <a:buSzTx/>
              <a:buFont typeface="Arial"/>
              <a:buNone/>
              <a:defRPr b="1" sz="2256">
                <a:uFill>
                  <a:solidFill>
                    <a:srgbClr val="000000"/>
                  </a:solidFill>
                </a:uFill>
                <a:latin typeface="+mn-lt"/>
                <a:ea typeface="+mn-ea"/>
                <a:cs typeface="+mn-cs"/>
                <a:sym typeface="Helvetica"/>
              </a:defRPr>
            </a:pPr>
            <a:r>
              <a:t>The principal cause of the speed-up in the underlying factors driving economic growth was primarily:</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goods through trade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people through migration using railroads and iron-hulled steamships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Globalization of communications using the telegraph</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The modern corporation and its industrial research labs, that made routine the process of developing and then implementing new productive ideas.</a:t>
            </a:r>
          </a:p>
          <a:p>
            <a:pPr marL="376989" indent="-376989" defTabSz="429768">
              <a:spcBef>
                <a:spcPts val="1100"/>
              </a:spcBef>
              <a:buSzPct val="100000"/>
              <a:buAutoNum type="alphaUcPeriod" startAt="1"/>
              <a:defRPr sz="2256">
                <a:uFill>
                  <a:solidFill>
                    <a:srgbClr val="000000"/>
                  </a:solidFill>
                </a:uFill>
                <a:latin typeface="Times New Roman"/>
                <a:ea typeface="Times New Roman"/>
                <a:cs typeface="Times New Roman"/>
                <a:sym typeface="Times New Roman"/>
              </a:defRPr>
            </a:pPr>
            <a:r>
              <a:t>It’s not clear</a:t>
            </a:r>
          </a:p>
          <a:p>
            <a:pPr marL="0" indent="0" defTabSz="429768">
              <a:spcBef>
                <a:spcPts val="1100"/>
              </a:spcBef>
              <a:buSzTx/>
              <a:buNone/>
              <a:defRPr sz="2256">
                <a:uFill>
                  <a:solidFill>
                    <a:srgbClr val="000000"/>
                  </a:solidFill>
                </a:uFill>
                <a:latin typeface="Times New Roman"/>
                <a:ea typeface="Times New Roman"/>
                <a:cs typeface="Times New Roman"/>
                <a:sym typeface="Times New Roman"/>
              </a:defRPr>
            </a:pPr>
          </a:p>
          <a:p>
            <a:pPr marL="226193" indent="-226193" defTabSz="429768">
              <a:spcBef>
                <a:spcPts val="1100"/>
              </a:spcBef>
              <a:buSzPct val="100000"/>
              <a:defRPr sz="2256">
                <a:uFill>
                  <a:solidFill>
                    <a:srgbClr val="000000"/>
                  </a:solidFill>
                </a:uFill>
                <a:latin typeface="Times New Roman"/>
                <a:ea typeface="Times New Roman"/>
                <a:cs typeface="Times New Roman"/>
                <a:sym typeface="Times New Roman"/>
              </a:defRPr>
            </a:pPr>
            <a:r>
              <a:t>Why?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104"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105"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108"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109"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3: North Atlantic Political Economy</a:t>
            </a:r>
          </a:p>
        </p:txBody>
      </p:sp>
      <p:sp>
        <p:nvSpPr>
          <p:cNvPr id="4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2020-01-29</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M 2020-02-03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https://github.com/braddelong/public-files/blob/master/econ-115-lecture-3.pptx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Nicola Tesla</a:t>
            </a:r>
          </a:p>
        </p:txBody>
      </p:sp>
      <p:sp>
        <p:nvSpPr>
          <p:cNvPr id="112" name="This course covers the history of the long twentieth century, beginning in 1870 and ending in 2016:…"/>
          <p:cNvSpPr txBox="1"/>
          <p:nvPr>
            <p:ph type="body" idx="4294967295"/>
          </p:nvPr>
        </p:nvSpPr>
        <p:spPr>
          <a:xfrm>
            <a:off x="277663" y="1267121"/>
            <a:ext cx="5016501" cy="5397503"/>
          </a:xfrm>
          <a:prstGeom prst="rect">
            <a:avLst/>
          </a:prstGeom>
        </p:spPr>
        <p:txBody>
          <a:bodyPr lIns="45718" tIns="45718" rIns="45718" bIns="45718" anchor="t"/>
          <a:lstStyle/>
          <a:p>
            <a:pPr marL="0" indent="0" defTabSz="242315">
              <a:spcBef>
                <a:spcPts val="600"/>
              </a:spcBef>
              <a:buSzTx/>
              <a:buFont typeface="Arial"/>
              <a:buNone/>
              <a:defRPr b="1" sz="1271">
                <a:uFill>
                  <a:solidFill>
                    <a:srgbClr val="000000"/>
                  </a:solidFill>
                </a:uFill>
                <a:latin typeface="+mn-lt"/>
                <a:ea typeface="+mn-ea"/>
                <a:cs typeface="+mn-cs"/>
                <a:sym typeface="Helvetica"/>
              </a:defRPr>
            </a:pPr>
            <a:r>
              <a:t>Tesla had an “eccentric personality,” as people put it. He wrote: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This, coupled with bizarre and utopian claims about the future course of science and technology, made it difficult for him to find and maintain financial backers and colleagues.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George Westinghouse found a place for him—and Morgan backed Westinghouse:</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entire electrical power grid and everything that draws off of it</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Our electric appliances and engines today</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Alternating-current generators, polyphase systems, and long-distance transmission through high-voltage power lines,</a:t>
            </a:r>
          </a:p>
          <a:p>
            <a:pPr lvl="1" marL="369850"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The world from space at night, illuminated by the electric power grid, is Tesla’s world. </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Tesla on Einstein: “The theory, wraps all these errors and fallacies and clothes them in magnificent mathematical garb which fascinates, dazzles and makes people blind to the underlying errors. The theory is like a beggar clothed in purple whom ignorant people take for a king. Its exponents are very brilliant men, but they are metaphysicists rather than scientists. Not a single one of the relativity propositions has been proved…”</a:t>
            </a:r>
          </a:p>
          <a:p>
            <a:pPr marL="127534" indent="-127534" defTabSz="242315">
              <a:spcBef>
                <a:spcPts val="600"/>
              </a:spcBef>
              <a:buSzPct val="100000"/>
              <a:defRPr sz="1271">
                <a:uFill>
                  <a:solidFill>
                    <a:srgbClr val="000000"/>
                  </a:solidFill>
                </a:uFill>
                <a:latin typeface="Times New Roman"/>
                <a:ea typeface="Times New Roman"/>
                <a:cs typeface="Times New Roman"/>
                <a:sym typeface="Times New Roman"/>
              </a:defRPr>
            </a:pPr>
            <a:r>
              <a:t>Einstein to Tesla: “I am pleased to hear that you are celebrating your 75th birthday, and that you, as a successful pioneer in the field of high-frequency currents, </a:t>
            </a:r>
            <a:r>
              <a:t>have experienced</a:t>
            </a:r>
            <a:r>
              <a:t> the wonderful development of this area of technology. I congratulate you on the great success of your life's work…”</a:t>
            </a:r>
          </a:p>
        </p:txBody>
      </p:sp>
      <p:pic>
        <p:nvPicPr>
          <p:cNvPr id="113" name="Image" descr="Image"/>
          <p:cNvPicPr>
            <a:picLocks noChangeAspect="1"/>
          </p:cNvPicPr>
          <p:nvPr/>
        </p:nvPicPr>
        <p:blipFill>
          <a:blip r:embed="rId2">
            <a:extLst/>
          </a:blip>
          <a:stretch>
            <a:fillRect/>
          </a:stretch>
        </p:blipFill>
        <p:spPr>
          <a:xfrm>
            <a:off x="5294164" y="1267123"/>
            <a:ext cx="3556001" cy="3683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And Who Is This Man?</a:t>
            </a:r>
          </a:p>
        </p:txBody>
      </p:sp>
      <p:sp>
        <p:nvSpPr>
          <p:cNvPr id="116" name="This course covers the history of the long twentieth century, beginning in 1870 and ending in 2016:…"/>
          <p:cNvSpPr txBox="1"/>
          <p:nvPr>
            <p:ph type="body" idx="4294967295"/>
          </p:nvPr>
        </p:nvSpPr>
        <p:spPr>
          <a:xfrm>
            <a:off x="277663" y="1267121"/>
            <a:ext cx="5199064" cy="5397503"/>
          </a:xfrm>
          <a:prstGeom prst="rect">
            <a:avLst/>
          </a:prstGeom>
        </p:spPr>
        <p:txBody>
          <a:bodyPr lIns="45718" tIns="45718" rIns="45718" bIns="45718" anchor="t"/>
          <a:lstStyle/>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Theodore Roosevelt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Somebody else</a:t>
            </a:r>
          </a:p>
        </p:txBody>
      </p:sp>
      <p:pic>
        <p:nvPicPr>
          <p:cNvPr id="117" name="Image" descr="Image"/>
          <p:cNvPicPr>
            <a:picLocks noChangeAspect="1"/>
          </p:cNvPicPr>
          <p:nvPr/>
        </p:nvPicPr>
        <p:blipFill>
          <a:blip r:embed="rId2">
            <a:extLst/>
          </a:blip>
          <a:stretch>
            <a:fillRect/>
          </a:stretch>
        </p:blipFill>
        <p:spPr>
          <a:xfrm>
            <a:off x="5476726" y="1267123"/>
            <a:ext cx="3373439" cy="53975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120"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121"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1. My Grand Narrative"/>
          <p:cNvSpPr txBox="1"/>
          <p:nvPr>
            <p:ph type="title" idx="4294967295"/>
          </p:nvPr>
        </p:nvSpPr>
        <p:spPr>
          <a:xfrm>
            <a:off x="277663" y="-2"/>
            <a:ext cx="8572501" cy="1267126"/>
          </a:xfrm>
          <a:prstGeom prst="rect">
            <a:avLst/>
          </a:prstGeom>
        </p:spPr>
        <p:txBody>
          <a:bodyPr lIns="45718" tIns="45718" rIns="45718" bIns="45718"/>
          <a:lstStyle>
            <a:lvl1pPr defTabSz="393192">
              <a:defRPr sz="5160">
                <a:uFill>
                  <a:solidFill>
                    <a:srgbClr val="000000"/>
                  </a:solidFill>
                </a:uFill>
              </a:defRPr>
            </a:lvl1pPr>
          </a:lstStyle>
          <a:p>
            <a:pPr/>
            <a:r>
              <a:t>Governing America in 1900</a:t>
            </a:r>
          </a:p>
        </p:txBody>
      </p:sp>
      <p:sp>
        <p:nvSpPr>
          <p:cNvPr id="124"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America’s “aristocracy of manufactures”:</a:t>
            </a:r>
          </a:p>
          <a:p>
            <a:pPr marL="173254"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t>Tocqueville: </a:t>
            </a:r>
            <a:r>
              <a:rPr b="0"/>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endParaRPr b="0"/>
          </a:p>
          <a:p>
            <a:pPr marL="173254"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t>Lincoln</a:t>
            </a:r>
            <a:r>
              <a:rPr b="0"/>
              <a:t>: “The prudent, penniless beginner… saves a surplus… and at length hires another new beginner to help him…” And so he took “it that it is best for all to leave each man free to acquire… [and] get wealthy…”</a:t>
            </a:r>
            <a:endParaRPr b="0"/>
          </a:p>
          <a:p>
            <a:pPr lvl="1" marL="502438" indent="-173254" defTabSz="329184">
              <a:spcBef>
                <a:spcPts val="800"/>
              </a:spcBef>
              <a:buSzPct val="100000"/>
              <a:defRPr b="1" sz="1728">
                <a:uFill>
                  <a:solidFill>
                    <a:srgbClr val="000000"/>
                  </a:solidFill>
                </a:uFill>
                <a:latin typeface="Times New Roman"/>
                <a:ea typeface="Times New Roman"/>
                <a:cs typeface="Times New Roman"/>
                <a:sym typeface="Times New Roman"/>
              </a:defRPr>
            </a:pPr>
            <a:r>
              <a:rPr b="0"/>
              <a:t>“I agree with Judge Douglas [that the Negro] is not my equal in many respects—certainly not in color, perhaps not in moral or intellectual endowment. But </a:t>
            </a:r>
            <a:r>
              <a:t>in the right to eat the bread, without the leave of anybody else, which his own hand earns, he is my equal and the equal of Judge Douglas, and the equal of every living man…</a:t>
            </a:r>
            <a:r>
              <a:rPr b="0"/>
              <a:t>”</a:t>
            </a:r>
          </a:p>
        </p:txBody>
      </p:sp>
      <p:pic>
        <p:nvPicPr>
          <p:cNvPr id="125"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Tocqueville Rather than Lincoln Seemed to Describe America in 1900</a:t>
            </a:r>
          </a:p>
        </p:txBody>
      </p:sp>
      <p:sp>
        <p:nvSpPr>
          <p:cNvPr id="12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97763">
              <a:spcBef>
                <a:spcPts val="1000"/>
              </a:spcBef>
              <a:buSzTx/>
              <a:buFont typeface="Arial"/>
              <a:buNone/>
              <a:defRPr b="1" sz="2088">
                <a:uFill>
                  <a:solidFill>
                    <a:srgbClr val="000000"/>
                  </a:solidFill>
                </a:uFill>
                <a:latin typeface="+mn-lt"/>
                <a:ea typeface="+mn-ea"/>
                <a:cs typeface="+mn-cs"/>
                <a:sym typeface="Helvetica"/>
              </a:defRPr>
            </a:pPr>
            <a:r>
              <a:t>“‘Land of opportunity’, you say. You know well my children will be where I am—that is, if I can keep them out of the gutter”:</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2" invalidUrl="" action="" tgtFrame="" tooltip="" history="1" highlightClick="0" endSnd="0"/>
              </a:rPr>
              <a:t>Matthew 21:33-46</a:t>
            </a:r>
            <a:r>
              <a:t>&gt;</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What was to be done?:  Populists:</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Free coinage of silver at a ratio of 16-to-1…</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Boost the money supply…</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Lower interest rates…</a:t>
            </a:r>
          </a:p>
          <a:p>
            <a:pPr lvl="2" marL="1004877" indent="-209349" defTabSz="397763">
              <a:spcBef>
                <a:spcPts val="1000"/>
              </a:spcBef>
              <a:buSzPct val="100000"/>
              <a:defRPr sz="2088">
                <a:uFill>
                  <a:solidFill>
                    <a:srgbClr val="000000"/>
                  </a:solidFill>
                </a:uFill>
                <a:latin typeface="Times New Roman"/>
                <a:ea typeface="Times New Roman"/>
                <a:cs typeface="Times New Roman"/>
                <a:sym typeface="Times New Roman"/>
              </a:defRPr>
            </a:pPr>
            <a:r>
              <a:t>Raise farm prices…</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Antitrust to bust monopolies and restore competition… </a:t>
            </a:r>
          </a:p>
          <a:p>
            <a:pPr lvl="1" marL="607112"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Railroad and other forms of rate regulation…</a:t>
            </a:r>
          </a:p>
          <a:p>
            <a:pPr marL="209348" indent="-209348" defTabSz="397763">
              <a:spcBef>
                <a:spcPts val="1000"/>
              </a:spcBef>
              <a:buSzPct val="100000"/>
              <a:defRPr sz="2088">
                <a:uFill>
                  <a:solidFill>
                    <a:srgbClr val="000000"/>
                  </a:solidFill>
                </a:uFill>
                <a:latin typeface="Times New Roman"/>
                <a:ea typeface="Times New Roman"/>
                <a:cs typeface="Times New Roman"/>
                <a:sym typeface="Times New Roman"/>
              </a:defRPr>
            </a:pPr>
            <a:r>
              <a:t>Populist movement broken on the altar of racial animosity, &amp; fear of socialism…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“Progressives”</a:t>
            </a:r>
          </a:p>
        </p:txBody>
      </p:sp>
      <p:sp>
        <p:nvSpPr>
          <p:cNvPr id="131" name="This course covers the history of the long twentieth century, beginning in 1870 and ending in 2016:…"/>
          <p:cNvSpPr txBox="1"/>
          <p:nvPr>
            <p:ph type="body" idx="4294967295"/>
          </p:nvPr>
        </p:nvSpPr>
        <p:spPr>
          <a:xfrm>
            <a:off x="277663" y="1267121"/>
            <a:ext cx="5708485" cy="5397503"/>
          </a:xfrm>
          <a:prstGeom prst="rect">
            <a:avLst/>
          </a:prstGeom>
        </p:spPr>
        <p:txBody>
          <a:bodyPr lIns="45718" tIns="45718" rIns="45718" bIns="45718" anchor="t"/>
          <a:lstStyle/>
          <a:p>
            <a:pPr marL="0" indent="0" defTabSz="406908">
              <a:spcBef>
                <a:spcPts val="1000"/>
              </a:spcBef>
              <a:buSzTx/>
              <a:buFont typeface="Arial"/>
              <a:buNone/>
              <a:defRPr b="1" sz="2136">
                <a:uFill>
                  <a:solidFill>
                    <a:srgbClr val="000000"/>
                  </a:solidFill>
                </a:uFill>
                <a:latin typeface="+mn-lt"/>
                <a:ea typeface="+mn-ea"/>
                <a:cs typeface="+mn-cs"/>
                <a:sym typeface="Helvetica"/>
              </a:defRPr>
            </a:pPr>
            <a:r>
              <a:t>Democrats &amp; Republicans: Woodrow Wilson and Theodore Roosevelt:</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Progressives win the battle for mindshare in the history books</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They failed to make that much of an impact on American policy before World War I</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But the availability of the Populist and Progressive agendas made the shift in American politics in response to the Great Depression a generation later rapid and substantial</a:t>
            </a:r>
          </a:p>
          <a:p>
            <a:pPr marL="214161" indent="-214161" defTabSz="406908">
              <a:spcBef>
                <a:spcPts val="1000"/>
              </a:spcBef>
              <a:buSzPct val="100000"/>
              <a:defRPr sz="2136">
                <a:uFill>
                  <a:solidFill>
                    <a:srgbClr val="000000"/>
                  </a:solidFill>
                </a:uFill>
                <a:latin typeface="Times New Roman"/>
                <a:ea typeface="Times New Roman"/>
                <a:cs typeface="Times New Roman"/>
                <a:sym typeface="Times New Roman"/>
              </a:defRPr>
            </a:pPr>
            <a:r>
              <a:t>Pretty much every left-of-center (and some right-of-center) initiative that had been proposed between 1885 and 1914 was then dusted off and given a try, in Franklin Delano Roosevelt’s New Deal</a:t>
            </a:r>
          </a:p>
        </p:txBody>
      </p:sp>
      <p:pic>
        <p:nvPicPr>
          <p:cNvPr id="132" name="Image" descr="Image"/>
          <p:cNvPicPr>
            <a:picLocks noChangeAspect="1"/>
          </p:cNvPicPr>
          <p:nvPr/>
        </p:nvPicPr>
        <p:blipFill>
          <a:blip r:embed="rId2">
            <a:extLst/>
          </a:blip>
          <a:stretch>
            <a:fillRect/>
          </a:stretch>
        </p:blipFill>
        <p:spPr>
          <a:xfrm>
            <a:off x="5986147" y="1267123"/>
            <a:ext cx="2864017" cy="2592332"/>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5986147" y="3751788"/>
            <a:ext cx="2864017" cy="291283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Office Hours"/>
          <p:cNvSpPr txBox="1"/>
          <p:nvPr>
            <p:ph type="title" idx="4294967295"/>
          </p:nvPr>
        </p:nvSpPr>
        <p:spPr>
          <a:xfrm>
            <a:off x="277663" y="-2"/>
            <a:ext cx="8572501" cy="1267126"/>
          </a:xfrm>
          <a:prstGeom prst="rect">
            <a:avLst/>
          </a:prstGeom>
        </p:spPr>
        <p:txBody>
          <a:bodyPr lIns="45718" tIns="45718" rIns="45718" bIns="45718"/>
          <a:lstStyle>
            <a:lvl1pPr defTabSz="370331">
              <a:defRPr sz="4860">
                <a:uFill>
                  <a:solidFill>
                    <a:srgbClr val="000000"/>
                  </a:solidFill>
                </a:uFill>
              </a:defRPr>
            </a:lvl1pPr>
          </a:lstStyle>
          <a:p>
            <a:pPr/>
            <a:r>
              <a:t>Administration: Office Hours</a:t>
            </a:r>
          </a:p>
        </p:txBody>
      </p:sp>
      <p:sp>
        <p:nvSpPr>
          <p:cNvPr id="136"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11169">
              <a:spcBef>
                <a:spcPts val="700"/>
              </a:spcBef>
              <a:buSzTx/>
              <a:buFont typeface="Arial"/>
              <a:buNone/>
              <a:defRPr b="1" sz="1640">
                <a:uFill>
                  <a:solidFill>
                    <a:srgbClr val="000000"/>
                  </a:solidFill>
                </a:uFill>
                <a:latin typeface="+mn-lt"/>
                <a:ea typeface="+mn-ea"/>
                <a:cs typeface="+mn-cs"/>
                <a:sym typeface="Helvetica"/>
              </a:defRPr>
            </a:pPr>
            <a:r>
              <a:t>DeLong: Office Hours</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M 11:10-12:40,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T 11:15-12:00,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11169">
              <a:spcBef>
                <a:spcPts val="700"/>
              </a:spcBef>
              <a:buSzTx/>
              <a:buFont typeface="Arial"/>
              <a:buNone/>
              <a:defRPr b="1"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Paper due Feb 9: What Is Economics?: Assignment 3</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https://bcourses.berkeley.edu/courses/1487684/assignments/8051996</a:t>
            </a:r>
            <a:r>
              <a:t>&gt;</a:t>
            </a:r>
          </a:p>
          <a:p>
            <a:pPr marL="0" indent="0" defTabSz="311169">
              <a:spcBef>
                <a:spcPts val="700"/>
              </a:spcBef>
              <a:buSzTx/>
              <a:buFont typeface="Arial"/>
              <a:buNone/>
              <a:defRPr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By now you should have read not just Dasgupta but Eichengreen chapters 1 &amp; 2</a:t>
            </a:r>
          </a:p>
          <a:p>
            <a:pPr marL="0" indent="0" defTabSz="318668">
              <a:spcBef>
                <a:spcPts val="800"/>
              </a:spcBef>
              <a:buSzTx/>
              <a:buFont typeface="Arial"/>
              <a:buNone/>
              <a:defRPr b="1" sz="16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Paper</a:t>
            </a:r>
          </a:p>
        </p:txBody>
      </p:sp>
      <p:sp>
        <p:nvSpPr>
          <p:cNvPr id="139"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4295">
              <a:spcBef>
                <a:spcPts val="800"/>
              </a:spcBef>
              <a:buSzTx/>
              <a:buFont typeface="Arial"/>
              <a:buNone/>
              <a:defRPr b="1" sz="2688">
                <a:uFill>
                  <a:solidFill>
                    <a:srgbClr val="000000"/>
                  </a:solidFill>
                </a:uFill>
                <a:latin typeface="+mn-lt"/>
                <a:ea typeface="+mn-ea"/>
                <a:cs typeface="+mn-cs"/>
                <a:sym typeface="Helvetica"/>
              </a:defRPr>
            </a:pPr>
            <a:r>
              <a:t>Due Feb 9: What Is Economics?: Assignment 3</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2" invalidUrl="" action="" tgtFrame="" tooltip="" history="1" highlightClick="0" endSnd="0"/>
              </a:rPr>
              <a:t>https://bcourses.berkeley.edu/courses/1487684/assignments/8051996</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142"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Memo</a:t>
            </a:r>
          </a:p>
        </p:txBody>
      </p:sp>
      <p:sp>
        <p:nvSpPr>
          <p:cNvPr id="145"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3600">
                <a:uFill>
                  <a:solidFill>
                    <a:srgbClr val="000000"/>
                  </a:solidFill>
                </a:uFill>
                <a:latin typeface="+mn-lt"/>
                <a:ea typeface="+mn-ea"/>
                <a:cs typeface="+mn-cs"/>
                <a:sym typeface="Helvetica"/>
              </a:defRPr>
            </a:pPr>
            <a:r>
              <a:t>By now you should have read not just Dasgupta but Eichengreen chapters 1 &amp; 2</a:t>
            </a:r>
          </a:p>
          <a:p>
            <a:pPr marL="0" indent="0" defTabSz="379474">
              <a:spcBef>
                <a:spcPts val="900"/>
              </a:spcBef>
              <a:buSzTx/>
              <a:buFont typeface="Arial"/>
              <a:buNone/>
              <a:defRPr b="1" sz="3600">
                <a:uFill>
                  <a:solidFill>
                    <a:srgbClr val="000000"/>
                  </a:solidFill>
                </a:uFill>
                <a:latin typeface="+mn-lt"/>
                <a:ea typeface="+mn-ea"/>
                <a:cs typeface="+mn-cs"/>
                <a:sym typeface="Helvetica"/>
              </a:defRPr>
            </a:pPr>
          </a:p>
          <a:p>
            <a:pPr marL="0" indent="0" defTabSz="388620">
              <a:spcBef>
                <a:spcPts val="1000"/>
              </a:spcBef>
              <a:buSzTx/>
              <a:buFont typeface="Arial"/>
              <a:buNone/>
              <a:defRPr b="1" sz="3600">
                <a:uFill>
                  <a:solidFill>
                    <a:srgbClr val="000000"/>
                  </a:solidFill>
                </a:uFill>
                <a:latin typeface="+mn-lt"/>
                <a:ea typeface="+mn-ea"/>
                <a:cs typeface="+mn-cs"/>
                <a:sym typeface="Helvetica"/>
              </a:defRPr>
            </a:pPr>
            <a:r>
              <a:t>bCourses website &lt;</a:t>
            </a:r>
            <a:r>
              <a:rPr u="sng">
                <a:solidFill>
                  <a:srgbClr val="0000FF"/>
                </a:solidFill>
                <a:uFill>
                  <a:solidFill>
                    <a:srgbClr val="0000FF"/>
                  </a:solidFill>
                </a:uFill>
                <a:hlinkClick r:id="rId2"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1. My Grand Narrative"/>
          <p:cNvSpPr txBox="1"/>
          <p:nvPr>
            <p:ph type="title" idx="4294967295"/>
          </p:nvPr>
        </p:nvSpPr>
        <p:spPr>
          <a:xfrm>
            <a:off x="277663" y="-2"/>
            <a:ext cx="8572501" cy="1267126"/>
          </a:xfrm>
          <a:prstGeom prst="rect">
            <a:avLst/>
          </a:prstGeom>
        </p:spPr>
        <p:txBody>
          <a:bodyPr lIns="45718" tIns="45718" rIns="45718" bIns="45718"/>
          <a:lstStyle>
            <a:lvl1pPr defTabSz="388620">
              <a:defRPr sz="5100">
                <a:uFill>
                  <a:solidFill>
                    <a:srgbClr val="000000"/>
                  </a:solidFill>
                </a:uFill>
              </a:defRPr>
            </a:lvl1pPr>
          </a:lstStyle>
          <a:p>
            <a:pPr/>
            <a:r>
              <a:t>Pre-1870 Political Economy</a:t>
            </a:r>
          </a:p>
        </p:txBody>
      </p:sp>
      <p:sp>
        <p:nvSpPr>
          <p:cNvPr id="43"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44"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45"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1. My Grand Narrative"/>
          <p:cNvSpPr txBox="1"/>
          <p:nvPr>
            <p:ph type="title" idx="4294967295"/>
          </p:nvPr>
        </p:nvSpPr>
        <p:spPr>
          <a:xfrm>
            <a:off x="277663" y="-2"/>
            <a:ext cx="8572501" cy="1267126"/>
          </a:xfrm>
          <a:prstGeom prst="rect">
            <a:avLst/>
          </a:prstGeom>
        </p:spPr>
        <p:txBody>
          <a:bodyPr lIns="45718" tIns="45718" rIns="45718" bIns="45718"/>
          <a:lstStyle>
            <a:lvl1pPr defTabSz="292607">
              <a:defRPr sz="3839">
                <a:uFill>
                  <a:solidFill>
                    <a:srgbClr val="000000"/>
                  </a:solidFill>
                </a:uFill>
              </a:defRPr>
            </a:lvl1pPr>
          </a:lstStyle>
          <a:p>
            <a:pPr/>
            <a:r>
              <a:t>Governing Chicagoland in the 1890s</a:t>
            </a:r>
          </a:p>
        </p:txBody>
      </p:sp>
      <p:sp>
        <p:nvSpPr>
          <p:cNvPr id="14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0039">
              <a:spcBef>
                <a:spcPts val="800"/>
              </a:spcBef>
              <a:buSzTx/>
              <a:buFont typeface="Arial"/>
              <a:buNone/>
              <a:defRPr b="1" sz="1679">
                <a:uFill>
                  <a:solidFill>
                    <a:srgbClr val="000000"/>
                  </a:solidFill>
                </a:uFill>
                <a:latin typeface="+mn-lt"/>
                <a:ea typeface="+mn-ea"/>
                <a:cs typeface="+mn-cs"/>
                <a:sym typeface="Helvetica"/>
              </a:defRPr>
            </a:pPr>
            <a:r>
              <a:t>Chicago 1840: 4000. Chicago 1900: 2,000,000—70% born outside the United S</a:t>
            </a:r>
            <a:r>
              <a:t>tates</a:t>
            </a:r>
            <a:r>
              <a:t>:</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1889: AFL President Samuel Gompers; May Day</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TTB Grover Cleveland: Labor Day holiday in September instead</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1894: Pullman Strike</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attached a mail car to every train</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ordered the U.S. army into Chicago</a:t>
            </a:r>
          </a:p>
          <a:p>
            <a:pPr lvl="2" marL="80852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Altgeld pointed out that neither he nor the legislature had applied</a:t>
            </a:r>
          </a:p>
          <a:p>
            <a:pPr lvl="3" marL="112856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8848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Darrow’s Summary</a:t>
            </a:r>
          </a:p>
        </p:txBody>
      </p:sp>
      <p:sp>
        <p:nvSpPr>
          <p:cNvPr id="151" name="This course covers the history of the long twentieth century, beginning in 1870 and ending in 2016:…"/>
          <p:cNvSpPr txBox="1"/>
          <p:nvPr>
            <p:ph type="body" idx="4294967295"/>
          </p:nvPr>
        </p:nvSpPr>
        <p:spPr>
          <a:xfrm>
            <a:off x="277663" y="1267121"/>
            <a:ext cx="6064251" cy="5397503"/>
          </a:xfrm>
          <a:prstGeom prst="rect">
            <a:avLst/>
          </a:prstGeom>
        </p:spPr>
        <p:txBody>
          <a:bodyPr lIns="45718" tIns="45718" rIns="45718" bIns="45718" anchor="t"/>
          <a:lstStyle/>
          <a:p>
            <a:pPr marL="0" indent="0" defTabSz="452627">
              <a:spcBef>
                <a:spcPts val="1100"/>
              </a:spcBef>
              <a:buSzTx/>
              <a:buFont typeface="Arial"/>
              <a:buNone/>
              <a:defRPr b="1" sz="2376">
                <a:uFill>
                  <a:solidFill>
                    <a:srgbClr val="000000"/>
                  </a:solidFill>
                </a:uFill>
                <a:latin typeface="+mn-lt"/>
                <a:ea typeface="+mn-ea"/>
                <a:cs typeface="+mn-cs"/>
                <a:sym typeface="Helvetica"/>
              </a:defRPr>
            </a:pPr>
            <a:r>
              <a:t>What the federal government intervention did:</a:t>
            </a:r>
          </a:p>
          <a:p>
            <a:pPr marL="238224" indent="-238224" defTabSz="452627">
              <a:spcBef>
                <a:spcPts val="1100"/>
              </a:spcBef>
              <a:buSzPct val="100000"/>
              <a:defRPr sz="2376">
                <a:uFill>
                  <a:solidFill>
                    <a:srgbClr val="000000"/>
                  </a:solidFill>
                </a:uFill>
                <a:latin typeface="Times New Roman"/>
                <a:ea typeface="Times New Roman"/>
                <a:cs typeface="Times New Roman"/>
                <a:sym typeface="Times New Roman"/>
              </a:defRPr>
            </a:pPr>
            <a:r>
              <a:t>“The men left the railroads en masse to keep their wages from being cut and working conditions lowered. The railroads resisted because to yield meant greater cost.... Both sides were right, but I wanted to see the workers win. I knew of no way to determine what a workman should be paid; what he should have in a way is determined by what he can get, and, so far as we can see, every one’s compensation is settled the same way…. If there are still any citizens interested in protecting human liberty, let them study the conspiracy laws of the United States…”</a:t>
            </a:r>
          </a:p>
        </p:txBody>
      </p:sp>
      <p:pic>
        <p:nvPicPr>
          <p:cNvPr id="152" name="Image" descr="Image"/>
          <p:cNvPicPr>
            <a:picLocks noChangeAspect="1"/>
          </p:cNvPicPr>
          <p:nvPr/>
        </p:nvPicPr>
        <p:blipFill>
          <a:blip r:embed="rId2">
            <a:extLst/>
          </a:blip>
          <a:stretch>
            <a:fillRect/>
          </a:stretch>
        </p:blipFill>
        <p:spPr>
          <a:xfrm>
            <a:off x="6341914" y="1267123"/>
            <a:ext cx="2508251" cy="53975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1896 Democratic National Convention</a:t>
            </a:r>
          </a:p>
        </p:txBody>
      </p:sp>
      <p:sp>
        <p:nvSpPr>
          <p:cNvPr id="155" name="This course covers the history of the long twentieth century, beginning in 1870 and ending in 2016:…"/>
          <p:cNvSpPr txBox="1"/>
          <p:nvPr>
            <p:ph type="body" idx="4294967295"/>
          </p:nvPr>
        </p:nvSpPr>
        <p:spPr>
          <a:xfrm>
            <a:off x="277663" y="1267121"/>
            <a:ext cx="5436959" cy="5397503"/>
          </a:xfrm>
          <a:prstGeom prst="rect">
            <a:avLst/>
          </a:prstGeom>
        </p:spPr>
        <p:txBody>
          <a:bodyPr lIns="45718" tIns="45718" rIns="45718" bIns="45718" anchor="t"/>
          <a:lstStyle/>
          <a:p>
            <a:pPr marL="0" indent="0" defTabSz="306324">
              <a:spcBef>
                <a:spcPts val="800"/>
              </a:spcBef>
              <a:buSzTx/>
              <a:buFont typeface="Arial"/>
              <a:buNone/>
              <a:defRPr b="1" sz="1608">
                <a:uFill>
                  <a:solidFill>
                    <a:srgbClr val="000000"/>
                  </a:solidFill>
                </a:uFill>
                <a:latin typeface="+mn-lt"/>
                <a:ea typeface="+mn-ea"/>
                <a:cs typeface="+mn-cs"/>
                <a:sym typeface="Helvetica"/>
              </a:defRPr>
            </a:pPr>
            <a:r>
              <a:t>Control seized by the Democratic wing of the Democratic Party. The platform: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condemned the gold standard (supported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condemned government by injunction against labor unions (used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supported federalism (violated by Cleveland)</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a Supreme Court that would declare an income tax constitutional, or for an income tax amendment</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support for the right to unionize</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called for personal and civil liberties.</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Young William Jennings Bryan wowed the convention and defeated former Senator Richard Bland for the nomination</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President Grover Cleveland and his supporters abandoned the Democratic Party, and ran ex-Republican Illinois governor and ex-Union general John M. Palmer and ex-Kentucky governor and ex-Confederate general Simon Bolivar Buckner to split off votes from William Jennings Bryan and Arthur Sewall</a:t>
            </a:r>
          </a:p>
        </p:txBody>
      </p:sp>
      <p:pic>
        <p:nvPicPr>
          <p:cNvPr id="156" name="Image" descr="Image"/>
          <p:cNvPicPr>
            <a:picLocks noChangeAspect="1"/>
          </p:cNvPicPr>
          <p:nvPr/>
        </p:nvPicPr>
        <p:blipFill>
          <a:blip r:embed="rId2">
            <a:extLst/>
          </a:blip>
          <a:stretch>
            <a:fillRect/>
          </a:stretch>
        </p:blipFill>
        <p:spPr>
          <a:xfrm>
            <a:off x="5714622" y="1267123"/>
            <a:ext cx="3135542" cy="53975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Republican Rhetoric</a:t>
            </a:r>
          </a:p>
        </p:txBody>
      </p:sp>
      <p:sp>
        <p:nvSpPr>
          <p:cNvPr id="15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74904">
              <a:spcBef>
                <a:spcPts val="900"/>
              </a:spcBef>
              <a:buSzTx/>
              <a:buFont typeface="Arial"/>
              <a:buNone/>
              <a:defRPr b="1" sz="1968">
                <a:uFill>
                  <a:solidFill>
                    <a:srgbClr val="000000"/>
                  </a:solidFill>
                </a:uFill>
                <a:latin typeface="+mn-lt"/>
                <a:ea typeface="+mn-ea"/>
                <a:cs typeface="+mn-cs"/>
                <a:sym typeface="Helvetica"/>
              </a:defRPr>
            </a:pPr>
            <a:r>
              <a:t>Corn-fed William Jennings Bryan 100% American Native! So focus attention on Altgeld:</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rPr b="1"/>
              <a:t>Theodore Roosevelt</a:t>
            </a:r>
            <a:r>
              <a:t>: “Mr. Altgeld… much more dangerous… than Bryan… slyer, much more intelligent, much less silly… from all the restraints of public morality…. The one plans wholesale repudiation [of the gold standard] with a light heart and bubbly eloquence, because he lacks intelligence... the other would connive at wholesale murder and would justify it by elaborate and cunning sophistry for reasons known only to his own tortuous soul…”</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rPr i="1"/>
              <a:t>Harper’s Weekly</a:t>
            </a:r>
            <a:r>
              <a:t>: “Governor Altgeld... is the brains.... Bryan... would be as clay… under the astute control of the ambitious and unscrupulous Illinois communist... silver... but a step towards the general socialism which is the fundamental doctrine…”</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t>In the 1876, 1880, 1884, 1888, and 1892 elections the Republicans had won by 20,000, won by 7,000, lost by 60,000, won by 2,000, and lost by 380,000 votes. </a:t>
            </a:r>
          </a:p>
          <a:p>
            <a:pPr marL="197317" indent="-197317" defTabSz="374904">
              <a:spcBef>
                <a:spcPts val="900"/>
              </a:spcBef>
              <a:buSzPct val="100000"/>
              <a:defRPr sz="1968">
                <a:uFill>
                  <a:solidFill>
                    <a:srgbClr val="000000"/>
                  </a:solidFill>
                </a:uFill>
                <a:latin typeface="Times New Roman"/>
                <a:ea typeface="Times New Roman"/>
                <a:cs typeface="Times New Roman"/>
                <a:sym typeface="Times New Roman"/>
              </a:defRPr>
            </a:pPr>
            <a:r>
              <a:t>Against Bryan the Republicans won by 600,000 votes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Over in Europe</a:t>
            </a:r>
          </a:p>
        </p:txBody>
      </p:sp>
      <p:sp>
        <p:nvSpPr>
          <p:cNvPr id="16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16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16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17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17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17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48"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9"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50"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18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5: North Atlantic Political Economy 1870-1913</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Polanyi</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(Also Marx, Keynes, Hayek, Gellner, Tocqueville, Acheson)</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land, labor, finance; fictitious commodities; double movement</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Tocqueville’s fears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Lincoln’s hopes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sense that it all was going wrong</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Populists</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Progressives</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Conflict between left-wing rubber-meets-the-road policies and utopian aspirations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Appeals to social order and to playing by the rules</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Preservation of hierarchy and traditions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Disruptions of changes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Deserved rewards to the successful</a:t>
            </a:r>
          </a:p>
          <a:p>
            <a:pPr lvl="1" marL="584332"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Social darwinism &amp; nationalism</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83"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Chapters 6 &amp; 7: Empire and War 1870-1914:</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in the age of an extraordinary technological gradient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Informal economic hegemony: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Emulating Britain looked good</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Breaking Britain’s rules was costly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For privates, playing along was profitable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Freedom of investment</a:t>
            </a:r>
          </a:p>
          <a:p>
            <a:pPr marL="226193" indent="-226193" defTabSz="429768">
              <a:spcBef>
                <a:spcPts val="0"/>
              </a:spcBef>
              <a:buSzPct val="100000"/>
              <a:defRPr b="1" sz="1800">
                <a:uFill>
                  <a:solidFill>
                    <a:srgbClr val="000000"/>
                  </a:solidFill>
                </a:uFill>
                <a:latin typeface="Times New Roman"/>
                <a:ea typeface="Times New Roman"/>
                <a:cs typeface="Times New Roman"/>
                <a:sym typeface="Times New Roman"/>
              </a:defRPr>
            </a:pPr>
            <a:r>
              <a:t>Japan’s Meiji Restoration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and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knot of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Economic illogic</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Nationalism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Rehearsal: The Boer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That DFT in the Balkans; Germany attacks Belgium; why not a short war?; the Prussian way of war; German technology and industry; attrition and exhaustion; </a:t>
            </a:r>
            <a:r>
              <a:rPr b="1"/>
              <a:t>10 million dead, 10 million maimed, 1 full year of world income thrown down the sewer</a:t>
            </a: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86"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279349">
              <a:spcBef>
                <a:spcPts val="0"/>
              </a:spcBef>
              <a:buSzTx/>
              <a:buFont typeface="Arial"/>
              <a:buNone/>
              <a:defRPr b="1" sz="1429">
                <a:uFill>
                  <a:solidFill>
                    <a:srgbClr val="000000"/>
                  </a:solidFill>
                </a:uFill>
                <a:latin typeface="+mn-lt"/>
                <a:ea typeface="+mn-ea"/>
                <a:cs typeface="+mn-cs"/>
                <a:sym typeface="Helvetica"/>
              </a:defRPr>
            </a:pPr>
            <a:r>
              <a:t>On to Chapters 6 &amp; 7: Empire and War 1870-1914:</a:t>
            </a:r>
          </a:p>
          <a:p>
            <a:pPr marL="0" indent="0" defTabSz="279349">
              <a:spcBef>
                <a:spcPts val="0"/>
              </a:spcBef>
              <a:buSzTx/>
              <a:buFont typeface="Arial"/>
              <a:buNone/>
              <a:defRPr b="1" sz="1429">
                <a:uFill>
                  <a:solidFill>
                    <a:srgbClr val="000000"/>
                  </a:solidFill>
                </a:uFill>
                <a:latin typeface="+mn-lt"/>
                <a:ea typeface="+mn-ea"/>
                <a:cs typeface="+mn-cs"/>
                <a:sym typeface="Helvetica"/>
              </a:defRPr>
            </a:pP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in the age of an extraordinary technological gradient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Different stories in different places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Scrambles:</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India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Egypt</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Africa, and elsewhere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informal influence in Latin America</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China</a:t>
            </a:r>
          </a:p>
          <a:p>
            <a:pPr lvl="2" marL="74138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Herbert Hoover again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Informal economic hegemony: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Emulating Britain looked good</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Breaking Britain’s rules was costly</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For privates, playing along was profitable</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Freedom of investment</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Japan’s Meiji Restoration</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Empire and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knot of war</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Economic illogic</a:t>
            </a:r>
          </a:p>
          <a:p>
            <a:pPr lvl="1" marL="379816"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Rehearsal: The Boer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Nationalism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War “aims”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That DFT in the Balkans</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attacks Belgium</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Why not a short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The Prussian way of war</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German technology and industry</a:t>
            </a:r>
          </a:p>
          <a:p>
            <a:pPr marL="147025" indent="-147025" defTabSz="279349">
              <a:spcBef>
                <a:spcPts val="0"/>
              </a:spcBef>
              <a:buSzPct val="100000"/>
              <a:defRPr sz="1170">
                <a:uFill>
                  <a:solidFill>
                    <a:srgbClr val="000000"/>
                  </a:solidFill>
                </a:uFill>
                <a:latin typeface="Times New Roman"/>
                <a:ea typeface="Times New Roman"/>
                <a:cs typeface="Times New Roman"/>
                <a:sym typeface="Times New Roman"/>
              </a:defRPr>
            </a:pPr>
            <a:r>
              <a:t>Attrition and exhaustion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189"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atch Our Breath…"/>
          <p:cNvSpPr txBox="1"/>
          <p:nvPr>
            <p:ph type="title"/>
          </p:nvPr>
        </p:nvSpPr>
        <p:spPr>
          <a:xfrm>
            <a:off x="276457" y="-2"/>
            <a:ext cx="8572501" cy="1270003"/>
          </a:xfrm>
          <a:prstGeom prst="rect">
            <a:avLst/>
          </a:prstGeom>
        </p:spPr>
        <p:txBody>
          <a:bodyPr/>
          <a:lstStyle/>
          <a:p>
            <a:pPr/>
            <a:r>
              <a:t>Catch Our Breath…</a:t>
            </a:r>
          </a:p>
        </p:txBody>
      </p:sp>
      <p:sp>
        <p:nvSpPr>
          <p:cNvPr id="192"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9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atch Our Breath…"/>
          <p:cNvSpPr txBox="1"/>
          <p:nvPr>
            <p:ph type="title"/>
          </p:nvPr>
        </p:nvSpPr>
        <p:spPr>
          <a:xfrm>
            <a:off x="276457" y="-2"/>
            <a:ext cx="8572501" cy="1270003"/>
          </a:xfrm>
          <a:prstGeom prst="rect">
            <a:avLst/>
          </a:prstGeom>
        </p:spPr>
        <p:txBody>
          <a:bodyPr/>
          <a:lstStyle/>
          <a:p>
            <a:pPr/>
            <a:r>
              <a:t>Notes</a:t>
            </a:r>
          </a:p>
        </p:txBody>
      </p:sp>
      <p:sp>
        <p:nvSpPr>
          <p:cNvPr id="196"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97"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53"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54"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Prioritize Freedom</a:t>
            </a:r>
          </a:p>
        </p:txBody>
      </p:sp>
      <p:sp>
        <p:nvSpPr>
          <p:cNvPr id="57" name="This course covers the history of the long twentieth century, beginning in 1870 and ending in 2016:…"/>
          <p:cNvSpPr txBox="1"/>
          <p:nvPr>
            <p:ph type="body" idx="4294967295"/>
          </p:nvPr>
        </p:nvSpPr>
        <p:spPr>
          <a:xfrm>
            <a:off x="277663" y="1267121"/>
            <a:ext cx="5926809" cy="539750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n-lt"/>
                <a:ea typeface="+mn-ea"/>
                <a:cs typeface="+mn-cs"/>
                <a:sym typeface="Helvetica"/>
              </a:defRPr>
            </a:pPr>
            <a:r>
              <a:t>Friedrich von Hayek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 free society cannot be a just 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 demand both is to commit a category mistake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“[Any] principle of distributive justice, once introduced, would not be fulfilled until the whole of society was organized in accordance with it. This would produce a kind of society which in all essential respects would be the opposite of a free society…”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Freedom as priority…</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&amp; (fortunately) freedom brings prosperity</a:t>
            </a:r>
          </a:p>
        </p:txBody>
      </p:sp>
      <p:pic>
        <p:nvPicPr>
          <p:cNvPr id="58" name="Image" descr="Image"/>
          <p:cNvPicPr>
            <a:picLocks noChangeAspect="1"/>
          </p:cNvPicPr>
          <p:nvPr/>
        </p:nvPicPr>
        <p:blipFill>
          <a:blip r:embed="rId2">
            <a:extLst/>
          </a:blip>
          <a:stretch>
            <a:fillRect/>
          </a:stretch>
        </p:blipFill>
        <p:spPr>
          <a:xfrm>
            <a:off x="6204470" y="1267123"/>
            <a:ext cx="2645694" cy="25929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61"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62"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6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66"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67"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68"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71"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72"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73"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